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63" r:id="rId2"/>
    <p:sldId id="257" r:id="rId3"/>
    <p:sldId id="258" r:id="rId4"/>
    <p:sldId id="270" r:id="rId5"/>
    <p:sldId id="259" r:id="rId6"/>
    <p:sldId id="260" r:id="rId7"/>
    <p:sldId id="271" r:id="rId8"/>
    <p:sldId id="267" r:id="rId9"/>
    <p:sldId id="268" r:id="rId10"/>
    <p:sldId id="269" r:id="rId11"/>
    <p:sldId id="264" r:id="rId12"/>
    <p:sldId id="265" r:id="rId13"/>
    <p:sldId id="266" r:id="rId14"/>
    <p:sldId id="262" r:id="rId15"/>
    <p:sldId id="26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DA94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2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EFF510-A95B-4934-BA5C-3D87A61FF87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1B6B61-0A54-4307-AAE3-E20D73809E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Haider\Desktop\Rose-New-Flower-cliparts-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87" y="1219200"/>
            <a:ext cx="7707313" cy="5470525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762000" y="457200"/>
            <a:ext cx="3200400" cy="1371600"/>
            <a:chOff x="990600" y="1143000"/>
            <a:chExt cx="3200400" cy="1371600"/>
          </a:xfrm>
        </p:grpSpPr>
        <p:sp>
          <p:nvSpPr>
            <p:cNvPr id="9" name="Flowchart: Alternate Process 8"/>
            <p:cNvSpPr/>
            <p:nvPr/>
          </p:nvSpPr>
          <p:spPr>
            <a:xfrm>
              <a:off x="990600" y="1143000"/>
              <a:ext cx="3200400" cy="1371600"/>
            </a:xfrm>
            <a:prstGeom prst="flowChartAlternateProcess">
              <a:avLst/>
            </a:prstGeom>
            <a:scene3d>
              <a:camera prst="perspectiveContrastingRigh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002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 rot="20720607">
              <a:off x="1521057" y="1335058"/>
              <a:ext cx="1981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C00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PadmaOMJ" pitchFamily="2" charset="0"/>
                  <a:cs typeface="PadmaOMJ" pitchFamily="2" charset="0"/>
                </a:rPr>
                <a:t>স্বাগতম</a:t>
              </a:r>
              <a:endPara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dmaOMJ" pitchFamily="2" charset="0"/>
                <a:cs typeface="PadmaOMJ" pitchFamily="2" charset="0"/>
              </a:endParaRPr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371600"/>
            <a:ext cx="6934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914400"/>
            <a:ext cx="2971800" cy="704088"/>
          </a:xfrm>
        </p:spPr>
        <p:txBody>
          <a:bodyPr>
            <a:normAutofit/>
          </a:bodyPr>
          <a:lstStyle/>
          <a:p>
            <a:r>
              <a:rPr lang="bn-BD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admaOMJ" pitchFamily="2" charset="0"/>
                <a:cs typeface="PadmaOMJ" pitchFamily="2" charset="0"/>
              </a:rPr>
              <a:t>শিক্ষক পরিচিতি 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admaOMJ" pitchFamily="2" charset="0"/>
              <a:cs typeface="PadmaO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1905000"/>
            <a:ext cx="4114800" cy="5847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/>
                <a:cs typeface="PadmaOMJ" pitchFamily="2" charset="0"/>
              </a:rPr>
              <a:t>মিলটন</a:t>
            </a:r>
            <a:r>
              <a:rPr lang="en-US" sz="3200" dirty="0" smtClean="0"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latin typeface="NikoshBAN"/>
                <a:cs typeface="PadmaOMJ" pitchFamily="2" charset="0"/>
              </a:rPr>
              <a:t>বিশ্বাস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2768025"/>
            <a:ext cx="4800600" cy="5847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/>
                <a:cs typeface="PadmaOMJ" pitchFamily="2" charset="0"/>
              </a:rPr>
              <a:t>সহকারি শিক্ষক 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3606225"/>
            <a:ext cx="5410200" cy="5847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/>
                <a:cs typeface="PadmaOMJ" pitchFamily="2" charset="0"/>
              </a:rPr>
              <a:t>রামকানাই</a:t>
            </a:r>
            <a:r>
              <a:rPr lang="en-US" sz="3200" dirty="0" smtClean="0"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latin typeface="NikoshBAN"/>
                <a:cs typeface="PadmaOMJ" pitchFamily="2" charset="0"/>
              </a:rPr>
              <a:t>হাই</a:t>
            </a:r>
            <a:r>
              <a:rPr lang="en-US" sz="3200" dirty="0" smtClean="0"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latin typeface="NikoshBAN"/>
                <a:cs typeface="PadmaOMJ" pitchFamily="2" charset="0"/>
              </a:rPr>
              <a:t>একাডেমী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4419600"/>
            <a:ext cx="5486400" cy="5847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/>
                <a:cs typeface="PadmaOMJ" pitchFamily="2" charset="0"/>
              </a:rPr>
              <a:t>ব্রাহ্মণবাড়িয়া</a:t>
            </a:r>
            <a:r>
              <a:rPr lang="en-US" sz="3200" dirty="0" smtClean="0"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latin typeface="NikoshBAN"/>
                <a:cs typeface="PadmaOMJ" pitchFamily="2" charset="0"/>
              </a:rPr>
              <a:t>সদর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  <p:pic>
        <p:nvPicPr>
          <p:cNvPr id="8" name="Picture 7" descr="tutul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838200"/>
            <a:ext cx="164592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0" y="1828800"/>
            <a:ext cx="4419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/>
                <a:cs typeface="PadmaOMJ" pitchFamily="2" charset="0"/>
              </a:rPr>
              <a:t>বিষয় – সাধারণ বিজ্ঞান</a:t>
            </a:r>
            <a:endParaRPr lang="en-US" sz="3600" dirty="0">
              <a:latin typeface="NikoshBAN"/>
              <a:cs typeface="Padma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2971800"/>
            <a:ext cx="2438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/>
                <a:cs typeface="PadmaOMJ" pitchFamily="2" charset="0"/>
              </a:rPr>
              <a:t>শ্রেণি – </a:t>
            </a:r>
            <a:r>
              <a:rPr lang="en-US" sz="3600" dirty="0" err="1" smtClean="0">
                <a:latin typeface="NikoshBAN"/>
                <a:cs typeface="PadmaOMJ" pitchFamily="2" charset="0"/>
              </a:rPr>
              <a:t>অষ্টম</a:t>
            </a:r>
            <a:endParaRPr lang="en-US" sz="3600" dirty="0">
              <a:latin typeface="NikoshBAN"/>
              <a:cs typeface="PadmaO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3962400"/>
            <a:ext cx="24384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/>
                <a:cs typeface="PadmaOMJ" pitchFamily="2" charset="0"/>
              </a:rPr>
              <a:t>অধ্যায় – </a:t>
            </a:r>
            <a:r>
              <a:rPr lang="en-US" sz="3600" dirty="0" err="1" smtClean="0">
                <a:latin typeface="NikoshBAN"/>
                <a:cs typeface="PadmaOMJ" pitchFamily="2" charset="0"/>
              </a:rPr>
              <a:t>তৃতীয়</a:t>
            </a:r>
            <a:endParaRPr lang="en-US" sz="3600" dirty="0">
              <a:latin typeface="NikoshBAN"/>
              <a:cs typeface="PadmaO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5029200"/>
            <a:ext cx="2438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/>
                <a:cs typeface="PadmaOMJ" pitchFamily="2" charset="0"/>
              </a:rPr>
              <a:t>সময় – </a:t>
            </a:r>
            <a:r>
              <a:rPr lang="en-US" sz="3600" dirty="0" smtClean="0">
                <a:latin typeface="NikoshBAN"/>
                <a:cs typeface="PadmaOMJ" pitchFamily="2" charset="0"/>
              </a:rPr>
              <a:t>৫</a:t>
            </a:r>
            <a:r>
              <a:rPr lang="bn-BD" sz="3600" dirty="0" smtClean="0">
                <a:latin typeface="NikoshBAN"/>
                <a:cs typeface="PadmaOMJ" pitchFamily="2" charset="0"/>
              </a:rPr>
              <a:t>০ মি</a:t>
            </a:r>
            <a:r>
              <a:rPr lang="en-US" sz="3600" dirty="0" smtClean="0">
                <a:latin typeface="NikoshBAN"/>
                <a:cs typeface="PadmaOMJ" pitchFamily="2" charset="0"/>
              </a:rPr>
              <a:t>.</a:t>
            </a:r>
            <a:endParaRPr lang="en-US" sz="3600" dirty="0">
              <a:latin typeface="NikoshBAN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2971800" y="990600"/>
            <a:ext cx="2819400" cy="9144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/>
                <a:cs typeface="PadmaOMJ" pitchFamily="2" charset="0"/>
              </a:rPr>
              <a:t>শিখনফল</a:t>
            </a:r>
            <a:endParaRPr lang="en-US" dirty="0">
              <a:latin typeface="NikoshBAN"/>
              <a:cs typeface="PadmaO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819400"/>
            <a:ext cx="62484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/>
                <a:cs typeface="PadmaOMJ" pitchFamily="2" charset="0"/>
              </a:rPr>
              <a:t>১।  শিক্ষার্থীরা অভিস্রবণ সম্পর্কে বলতে পারবে।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096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/>
                <a:cs typeface="PadmaOMJ" pitchFamily="2" charset="0"/>
              </a:rPr>
              <a:t>২</a:t>
            </a:r>
            <a:r>
              <a:rPr lang="bn-BD" sz="3200" dirty="0" smtClean="0">
                <a:latin typeface="NikoshBAN"/>
                <a:cs typeface="PadmaOMJ" pitchFamily="2" charset="0"/>
              </a:rPr>
              <a:t>।  অভিস্রবণ  কোথায় ঘটে তা বলতে পারবে।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054025"/>
            <a:ext cx="77724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/>
                <a:cs typeface="PadmaOMJ" pitchFamily="2" charset="0"/>
              </a:rPr>
              <a:t>৩</a:t>
            </a:r>
            <a:r>
              <a:rPr lang="bn-BD" sz="3200" dirty="0" smtClean="0">
                <a:latin typeface="NikoshBAN"/>
                <a:cs typeface="PadmaOMJ" pitchFamily="2" charset="0"/>
              </a:rPr>
              <a:t>।  উদ্ভিদ জীবনে অভিস্রবণের ভূমিকা উল্লেখ করতে পারবে।</a:t>
            </a:r>
            <a:endParaRPr lang="en-US" sz="3200" dirty="0">
              <a:latin typeface="NikoshBAN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590800" y="1066800"/>
            <a:ext cx="152400" cy="762000"/>
          </a:xfrm>
          <a:prstGeom prst="ellipse">
            <a:avLst/>
          </a:prstGeom>
          <a:solidFill>
            <a:srgbClr val="DA944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1600200" y="2819400"/>
            <a:ext cx="2057400" cy="26670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324600" y="48006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62200" y="4953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43200" y="3810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819400" y="4648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0" y="4267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28800" y="4648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667000" y="4114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76400" y="3886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096000" y="914400"/>
            <a:ext cx="533400" cy="1295400"/>
          </a:xfrm>
          <a:prstGeom prst="ellipse">
            <a:avLst/>
          </a:prstGeom>
          <a:solidFill>
            <a:srgbClr val="DA944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8" name="Flowchart: Magnetic Disk 17"/>
          <p:cNvSpPr/>
          <p:nvPr/>
        </p:nvSpPr>
        <p:spPr>
          <a:xfrm>
            <a:off x="5334000" y="2819400"/>
            <a:ext cx="2057400" cy="26670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5410200" y="4495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72200" y="5257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553200" y="4114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29400" y="4953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67400" y="4572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638800" y="4953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77000" y="44196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86400" y="4191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562600" y="4648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715000" y="48006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867400" y="4953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019800" y="5105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72200" y="5257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553200" y="4648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324600" y="5410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562600" y="5105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019800" y="4343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334000" y="4876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858000" y="4572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15000" y="5257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629400" y="5105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2362200" y="3886200"/>
            <a:ext cx="533400" cy="1295400"/>
          </a:xfrm>
          <a:prstGeom prst="ellipse">
            <a:avLst/>
          </a:prstGeom>
          <a:solidFill>
            <a:srgbClr val="DA944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6400800" y="4343400"/>
            <a:ext cx="152400" cy="762000"/>
          </a:xfrm>
          <a:prstGeom prst="ellipse">
            <a:avLst/>
          </a:prstGeom>
          <a:solidFill>
            <a:srgbClr val="DA944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86400" y="6167735"/>
            <a:ext cx="18288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/>
                <a:cs typeface="PadmaOMJ" pitchFamily="2" charset="0"/>
              </a:rPr>
              <a:t>ঘন চিনির দ্রবণ</a:t>
            </a:r>
            <a:endParaRPr lang="en-US" sz="2400" dirty="0">
              <a:latin typeface="NikoshBAN"/>
              <a:cs typeface="PadmaOMJ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1200" y="6096000"/>
            <a:ext cx="9144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/>
                <a:cs typeface="PadmaOMJ" pitchFamily="2" charset="0"/>
              </a:rPr>
              <a:t>পানি</a:t>
            </a:r>
            <a:endParaRPr lang="en-US" sz="2400" dirty="0">
              <a:latin typeface="NikoshBAN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-0.00834 0.4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00417 0.4722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7" grpId="0" animBg="1"/>
      <p:bldP spid="17" grpId="1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990600"/>
            <a:ext cx="3429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/>
                <a:cs typeface="PadmaOMJ" pitchFamily="2" charset="0"/>
              </a:rPr>
              <a:t>অভিস্রবণ </a:t>
            </a:r>
            <a:r>
              <a:rPr lang="bn-BD" sz="7200" dirty="0" smtClean="0">
                <a:latin typeface="PadmaOMJ" pitchFamily="2" charset="0"/>
                <a:cs typeface="PadmaOMJ" pitchFamily="2" charset="0"/>
              </a:rPr>
              <a:t>      </a:t>
            </a:r>
            <a:endParaRPr lang="en-US" dirty="0">
              <a:latin typeface="PadmaOMJ" pitchFamily="2" charset="0"/>
              <a:cs typeface="Padma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200400"/>
            <a:ext cx="807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একই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দ্রাবক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(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পানি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)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বিশিষ্ট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দুটি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ভিন্ন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ঘনত্ব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দ্রবণ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একটি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অর্ধভেদ্য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পর্দা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দ্বারাপৃথক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থাকলে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যে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ভৌত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প্রক্রিয়ায়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দ্রাবক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(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পানি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)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কম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ঘনত্বের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(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অধিক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পানি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)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দ্রবণ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থেকে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অধিক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ঘনত্বের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(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কম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পানি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)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দ্রবণের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দিকে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ব্যাপিত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হয়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তাকে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অভিস্রবণ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বা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অসমোসিস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বলে</a:t>
            </a:r>
            <a:r>
              <a:rPr lang="en-US" sz="3200" dirty="0" smtClean="0">
                <a:solidFill>
                  <a:srgbClr val="00B050"/>
                </a:solidFill>
                <a:latin typeface="NikoshBAN"/>
                <a:cs typeface="PadmaOMJ" pitchFamily="2" charset="0"/>
              </a:rPr>
              <a:t>।</a:t>
            </a:r>
            <a:endParaRPr lang="en-US" sz="3200" dirty="0">
              <a:solidFill>
                <a:srgbClr val="00B050"/>
              </a:solidFill>
              <a:latin typeface="NikoshBAN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/>
              </a:rPr>
              <a:t>উদ্ভিদে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অভিস্রবণের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গুরুত্ব</a:t>
            </a:r>
            <a:endParaRPr lang="en-US" sz="4400" dirty="0">
              <a:latin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/>
              </a:rPr>
              <a:t>1। </a:t>
            </a:r>
            <a:r>
              <a:rPr lang="en-US" sz="4000" dirty="0" err="1" smtClean="0">
                <a:latin typeface="NikoshBAN"/>
              </a:rPr>
              <a:t>বিভিন্ন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প্রয়োজনীয়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লবন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উদ্ভিদের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দেহে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দ্রবীভুত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অবস্থায়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জীবকোষে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প্রবেশ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করে</a:t>
            </a:r>
            <a:r>
              <a:rPr lang="en-US" sz="4000" dirty="0" smtClean="0">
                <a:latin typeface="NikoshBAN"/>
              </a:rPr>
              <a:t>।</a:t>
            </a:r>
          </a:p>
          <a:p>
            <a:r>
              <a:rPr lang="en-US" sz="4000" dirty="0" smtClean="0">
                <a:latin typeface="NikoshBAN"/>
              </a:rPr>
              <a:t>2। </a:t>
            </a:r>
            <a:r>
              <a:rPr lang="en-US" sz="4000" dirty="0" err="1" smtClean="0">
                <a:latin typeface="NikoshBAN"/>
              </a:rPr>
              <a:t>প্লাজমা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পর্দা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দিয়ে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অভিস্রবণ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প্রক্রিয়ায়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পানিতে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দ্রবিভূত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বিভিন্ন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খনিজ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লবণ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কোষে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প্রবেশ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করে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বা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বাইবে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আসে</a:t>
            </a:r>
            <a:r>
              <a:rPr lang="en-US" sz="4000" dirty="0" smtClean="0">
                <a:latin typeface="NikoshBAN"/>
              </a:rPr>
              <a:t>।</a:t>
            </a:r>
          </a:p>
          <a:p>
            <a:r>
              <a:rPr lang="en-US" sz="4000" dirty="0" smtClean="0">
                <a:latin typeface="NikoshBAN"/>
              </a:rPr>
              <a:t>3। </a:t>
            </a:r>
            <a:r>
              <a:rPr lang="en-US" sz="4000" dirty="0" err="1" smtClean="0">
                <a:latin typeface="NikoshBAN"/>
              </a:rPr>
              <a:t>জৈব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রাসায়নিক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প্রক্রিয়াগুলিকে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সচল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রাখে</a:t>
            </a:r>
            <a:r>
              <a:rPr lang="en-US" sz="4000" dirty="0" smtClean="0">
                <a:latin typeface="NikoshBAN"/>
              </a:rPr>
              <a:t>।</a:t>
            </a:r>
            <a:endParaRPr lang="en-US" dirty="0" smtClean="0">
              <a:latin typeface="NikoshBAN"/>
            </a:endParaRPr>
          </a:p>
          <a:p>
            <a:r>
              <a:rPr lang="en-US" sz="4000" dirty="0" smtClean="0">
                <a:latin typeface="NikoshBAN"/>
              </a:rPr>
              <a:t>4। </a:t>
            </a:r>
            <a:r>
              <a:rPr lang="en-US" sz="4000" dirty="0" err="1" smtClean="0">
                <a:latin typeface="NikoshBAN"/>
              </a:rPr>
              <a:t>ফুলের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পাঁপড়ি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বন্ধ</a:t>
            </a:r>
            <a:r>
              <a:rPr lang="en-US" sz="4000" dirty="0" smtClean="0">
                <a:latin typeface="NikoshBAN"/>
              </a:rPr>
              <a:t> ও </a:t>
            </a:r>
            <a:r>
              <a:rPr lang="en-US" sz="4000" dirty="0" err="1" smtClean="0">
                <a:latin typeface="NikoshBAN"/>
              </a:rPr>
              <a:t>খুলতে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সাহায্য</a:t>
            </a:r>
            <a:r>
              <a:rPr lang="en-US" sz="4000" dirty="0" smtClean="0">
                <a:latin typeface="NikoshBAN"/>
              </a:rPr>
              <a:t> </a:t>
            </a:r>
            <a:r>
              <a:rPr lang="en-US" sz="4000" dirty="0" err="1" smtClean="0">
                <a:latin typeface="NikoshBAN"/>
              </a:rPr>
              <a:t>করে</a:t>
            </a:r>
            <a:r>
              <a:rPr lang="en-US" sz="4000" dirty="0" smtClean="0">
                <a:latin typeface="NikoshBAN"/>
              </a:rPr>
              <a:t>।</a:t>
            </a:r>
            <a:endParaRPr lang="en-US" sz="4000" dirty="0"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1143000" y="2514600"/>
            <a:ext cx="2743200" cy="1828800"/>
          </a:xfrm>
          <a:prstGeom prst="flowChartConnec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5257800" y="2514600"/>
            <a:ext cx="2743200" cy="1828800"/>
          </a:xfrm>
          <a:prstGeom prst="flowChartConnec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86200" y="1752600"/>
            <a:ext cx="1371600" cy="3124200"/>
          </a:xfrm>
          <a:prstGeom prst="rect">
            <a:avLst/>
          </a:prstGeom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95800" y="3505200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10000" y="3505200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05400" y="3505200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400" y="5344180"/>
            <a:ext cx="23622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/>
                <a:cs typeface="PadmaOMJ" pitchFamily="2" charset="0"/>
              </a:rPr>
              <a:t>কম ঘনত্বের দ্রবণ</a:t>
            </a:r>
            <a:endParaRPr lang="en-US" sz="2800" dirty="0">
              <a:latin typeface="NikoshBAN"/>
              <a:cs typeface="PadmaO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5344180"/>
            <a:ext cx="28194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/>
                <a:cs typeface="PadmaOMJ" pitchFamily="2" charset="0"/>
              </a:rPr>
              <a:t>বেশি ঘনত্বের দ্রবণ</a:t>
            </a:r>
            <a:endParaRPr lang="en-US" sz="2800" dirty="0">
              <a:latin typeface="NikoshBAN"/>
              <a:cs typeface="PadmaO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81400" y="5334000"/>
            <a:ext cx="1676400" cy="533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/>
                <a:cs typeface="PadmaOMJ" pitchFamily="2" charset="0"/>
              </a:rPr>
              <a:t>অর্ধভেদ্য পর্দা</a:t>
            </a:r>
            <a:endParaRPr lang="en-US" sz="2800" dirty="0">
              <a:latin typeface="NikoshBAN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3810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/>
                <a:cs typeface="SutonnyOMJ" pitchFamily="2" charset="0"/>
              </a:rPr>
              <a:t>উদ্ভিদ</a:t>
            </a:r>
            <a:r>
              <a:rPr lang="en-US" sz="4800" dirty="0" smtClean="0">
                <a:latin typeface="NikoshBAN"/>
                <a:cs typeface="SutonnyOMJ" pitchFamily="2" charset="0"/>
              </a:rPr>
              <a:t> </a:t>
            </a:r>
            <a:r>
              <a:rPr lang="en-US" sz="4800" dirty="0" err="1" smtClean="0">
                <a:latin typeface="NikoshBAN"/>
                <a:cs typeface="SutonnyOMJ" pitchFamily="2" charset="0"/>
              </a:rPr>
              <a:t>দেহে</a:t>
            </a:r>
            <a:r>
              <a:rPr lang="en-US" sz="4800" dirty="0" smtClean="0">
                <a:latin typeface="NikoshBAN"/>
                <a:cs typeface="SutonnyOMJ" pitchFamily="2" charset="0"/>
              </a:rPr>
              <a:t> </a:t>
            </a:r>
            <a:r>
              <a:rPr lang="en-US" sz="4800" dirty="0" err="1" smtClean="0">
                <a:latin typeface="NikoshBAN"/>
                <a:cs typeface="SutonnyOMJ" pitchFamily="2" charset="0"/>
              </a:rPr>
              <a:t>খনিজ</a:t>
            </a:r>
            <a:r>
              <a:rPr lang="en-US" sz="4800" dirty="0" smtClean="0">
                <a:latin typeface="NikoshBAN"/>
                <a:cs typeface="SutonnyOMJ" pitchFamily="2" charset="0"/>
              </a:rPr>
              <a:t> </a:t>
            </a:r>
            <a:r>
              <a:rPr lang="en-US" sz="4800" dirty="0" err="1" smtClean="0">
                <a:latin typeface="NikoshBAN"/>
                <a:cs typeface="SutonnyOMJ" pitchFamily="2" charset="0"/>
              </a:rPr>
              <a:t>লবন</a:t>
            </a:r>
            <a:r>
              <a:rPr lang="en-US" sz="4800" dirty="0" smtClean="0">
                <a:latin typeface="NikoshBAN"/>
                <a:cs typeface="SutonnyOMJ" pitchFamily="2" charset="0"/>
              </a:rPr>
              <a:t> </a:t>
            </a:r>
            <a:r>
              <a:rPr lang="en-US" sz="4800" dirty="0" err="1" smtClean="0">
                <a:latin typeface="NikoshBAN"/>
                <a:cs typeface="SutonnyOMJ" pitchFamily="2" charset="0"/>
              </a:rPr>
              <a:t>শোষনের</a:t>
            </a:r>
            <a:r>
              <a:rPr lang="en-US" sz="4800" dirty="0" smtClean="0">
                <a:latin typeface="NikoshBAN"/>
                <a:cs typeface="SutonnyOMJ" pitchFamily="2" charset="0"/>
              </a:rPr>
              <a:t> </a:t>
            </a:r>
            <a:r>
              <a:rPr lang="en-US" sz="4800" dirty="0" err="1" smtClean="0">
                <a:latin typeface="NikoshBAN"/>
                <a:cs typeface="SutonnyOMJ" pitchFamily="2" charset="0"/>
              </a:rPr>
              <a:t>একটি</a:t>
            </a:r>
            <a:r>
              <a:rPr lang="en-US" sz="4800" dirty="0" smtClean="0">
                <a:latin typeface="NikoshBAN"/>
                <a:cs typeface="SutonnyOMJ" pitchFamily="2" charset="0"/>
              </a:rPr>
              <a:t> </a:t>
            </a:r>
            <a:r>
              <a:rPr lang="en-US" sz="4800" dirty="0" err="1" smtClean="0">
                <a:latin typeface="NikoshBAN"/>
                <a:cs typeface="SutonnyOMJ" pitchFamily="2" charset="0"/>
              </a:rPr>
              <a:t>ভিডিও</a:t>
            </a:r>
            <a:endParaRPr lang="en-US" dirty="0">
              <a:latin typeface="NikoshBAN"/>
              <a:cs typeface="SutonnyOMJ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4100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82927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উদাহরণ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4" name="Picture 4" descr="C:\Documents and Settings\Haider\Desktop\images[27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95600"/>
            <a:ext cx="4152034" cy="2667000"/>
          </a:xfrm>
          <a:prstGeom prst="rect">
            <a:avLst/>
          </a:prstGeom>
          <a:noFill/>
        </p:spPr>
      </p:pic>
      <p:pic>
        <p:nvPicPr>
          <p:cNvPr id="5125" name="Picture 5" descr="C:\Documents and Settings\Haider\Desktop\1194984711121414406tree_branches_and_roots_01.svg.med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362200"/>
            <a:ext cx="40386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1600200"/>
            <a:ext cx="2057400" cy="704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dirty="0" smtClean="0">
                <a:latin typeface="NikoshBAN"/>
                <a:cs typeface="PadmaOMJ" pitchFamily="2" charset="0"/>
              </a:rPr>
              <a:t>একক কাজ</a:t>
            </a:r>
            <a:endParaRPr lang="en-US" dirty="0">
              <a:latin typeface="NikoshBAN"/>
              <a:cs typeface="PadmaO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3581400"/>
            <a:ext cx="58674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/>
                <a:cs typeface="PadmaOMJ" pitchFamily="2" charset="0"/>
              </a:rPr>
              <a:t>অভিস্রবণের</a:t>
            </a:r>
            <a:r>
              <a:rPr lang="bn-BD" sz="3600" dirty="0" smtClean="0">
                <a:latin typeface="PadmaOMJ" pitchFamily="2" charset="0"/>
                <a:cs typeface="PadmaOMJ" pitchFamily="2" charset="0"/>
              </a:rPr>
              <a:t> কয়েকটি উদাহরণ দাও ।        </a:t>
            </a:r>
            <a:endParaRPr lang="en-US" sz="3600" dirty="0">
              <a:latin typeface="PadmaOMJ" pitchFamily="2" charset="0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29000" y="1371600"/>
            <a:ext cx="2057400" cy="7040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dirty="0" smtClean="0">
                <a:latin typeface="PadmaOMJ" pitchFamily="2" charset="0"/>
                <a:cs typeface="PadmaOMJ" pitchFamily="2" charset="0"/>
              </a:rPr>
              <a:t>দলীয় কাজ</a:t>
            </a:r>
            <a:endParaRPr lang="en-US" dirty="0">
              <a:latin typeface="PadmaOMJ" pitchFamily="2" charset="0"/>
              <a:cs typeface="PadmaOMJ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200400"/>
            <a:ext cx="1752600" cy="70408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0" rIns="0" bIns="0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দল</a:t>
            </a:r>
            <a:r>
              <a:rPr kumimoji="0" lang="bn-BD" sz="50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 - ১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4800600"/>
            <a:ext cx="1752600" cy="70408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0" rIns="0" bIns="0" anchor="b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দল</a:t>
            </a:r>
            <a:r>
              <a:rPr kumimoji="0" lang="bn-BD" sz="50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 - ২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90800" y="3352800"/>
            <a:ext cx="3200400" cy="4754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800" dirty="0" smtClean="0">
                <a:latin typeface="PadmaOMJ" pitchFamily="2" charset="0"/>
                <a:cs typeface="PadmaOMJ" pitchFamily="2" charset="0"/>
              </a:rPr>
              <a:t>অভিস্রবণ কিভাবে ঘটে লিখ 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514600" y="4953000"/>
            <a:ext cx="6477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800" dirty="0" smtClean="0">
                <a:latin typeface="PadmaOMJ" pitchFamily="2" charset="0"/>
                <a:cs typeface="PadmaOMJ" pitchFamily="2" charset="0"/>
              </a:rPr>
              <a:t>অভিস্রবণে দুটি দ্রবণের মধ্যে অবস্থিত পর্দাটির বৈশিষ্ট্য লিখ।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2743200" y="1143000"/>
            <a:ext cx="2971800" cy="914400"/>
          </a:xfrm>
          <a:prstGeom prst="round2DiagRect">
            <a:avLst>
              <a:gd name="adj1" fmla="val 39394"/>
              <a:gd name="adj2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2060"/>
                </a:solidFill>
                <a:latin typeface="PadmaOMJ" pitchFamily="2" charset="0"/>
                <a:cs typeface="PadmaOMJ" pitchFamily="2" charset="0"/>
              </a:rPr>
              <a:t>মূল্যায়ন</a:t>
            </a:r>
            <a:endParaRPr lang="en-US" dirty="0">
              <a:solidFill>
                <a:srgbClr val="002060"/>
              </a:solidFill>
              <a:latin typeface="PadmaOMJ" pitchFamily="2" charset="0"/>
              <a:cs typeface="PadmaOMJ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47800" y="3410712"/>
            <a:ext cx="4114800" cy="4754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200" dirty="0" smtClean="0">
                <a:latin typeface="PadmaOMJ" pitchFamily="2" charset="0"/>
                <a:cs typeface="PadmaOMJ" pitchFamily="2" charset="0"/>
              </a:rPr>
              <a:t>অভিস্রবণ বলতে কি বুঝ?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47800" y="4648200"/>
            <a:ext cx="4495800" cy="457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200" dirty="0" smtClean="0">
                <a:latin typeface="PadmaOMJ" pitchFamily="2" charset="0"/>
                <a:cs typeface="PadmaOMJ" pitchFamily="2" charset="0"/>
              </a:rPr>
              <a:t>অভিস্রবণ উদ্ভিদের কোথায় ঘটে 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2514600" y="838200"/>
            <a:ext cx="3733800" cy="15240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95600" y="1273314"/>
            <a:ext cx="31242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PadmaOMJ" pitchFamily="2" charset="0"/>
                <a:cs typeface="PadmaOMJ" pitchFamily="2" charset="0"/>
              </a:rPr>
              <a:t>বাড়ির কাজ</a:t>
            </a:r>
            <a:endParaRPr lang="en-US" sz="4000" dirty="0">
              <a:latin typeface="PadmaOMJ" pitchFamily="2" charset="0"/>
              <a:cs typeface="PadmaOMJ" pitchFamily="2" charset="0"/>
            </a:endParaRPr>
          </a:p>
        </p:txBody>
      </p:sp>
      <p:sp>
        <p:nvSpPr>
          <p:cNvPr id="8" name="Vertical Scroll 7"/>
          <p:cNvSpPr/>
          <p:nvPr/>
        </p:nvSpPr>
        <p:spPr>
          <a:xfrm>
            <a:off x="914400" y="3048000"/>
            <a:ext cx="7315200" cy="2819400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66800" y="423046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PadmaOMJ" pitchFamily="2" charset="0"/>
                <a:cs typeface="PadmaOMJ" pitchFamily="2" charset="0"/>
              </a:rPr>
              <a:t>উদ্ভি</a:t>
            </a:r>
            <a:r>
              <a:rPr lang="en-US" sz="3600" dirty="0" err="1" smtClean="0">
                <a:latin typeface="PadmaOMJ" pitchFamily="2" charset="0"/>
                <a:cs typeface="PadmaOMJ" pitchFamily="2" charset="0"/>
              </a:rPr>
              <a:t>দের</a:t>
            </a:r>
            <a:r>
              <a:rPr lang="bn-BD" sz="3600" dirty="0" smtClean="0">
                <a:latin typeface="PadmaOMJ" pitchFamily="2" charset="0"/>
                <a:cs typeface="PadmaOMJ" pitchFamily="2" charset="0"/>
              </a:rPr>
              <a:t> জীবনে অভিস্রবণের গুরুত্ব বর্ণনা কর । </a:t>
            </a:r>
            <a:endParaRPr lang="en-US" sz="3600" dirty="0">
              <a:latin typeface="PadmaOMJ" pitchFamily="2" charset="0"/>
              <a:cs typeface="Padm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457200" y="0"/>
            <a:ext cx="8229600" cy="297180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33600" y="457200"/>
            <a:ext cx="4724400" cy="2215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  <a:latin typeface="PadmaOMJ" pitchFamily="2" charset="0"/>
                <a:cs typeface="PadmaOMJ" pitchFamily="2" charset="0"/>
              </a:rPr>
              <a:t>ধ</a:t>
            </a:r>
            <a:r>
              <a:rPr lang="bn-BD" sz="13800" dirty="0" smtClean="0">
                <a:solidFill>
                  <a:srgbClr val="0070C0"/>
                </a:solidFill>
                <a:latin typeface="PadmaOMJ" pitchFamily="2" charset="0"/>
                <a:cs typeface="PadmaOMJ" pitchFamily="2" charset="0"/>
              </a:rPr>
              <a:t>ন্য</a:t>
            </a:r>
            <a:r>
              <a:rPr lang="bn-BD" sz="13800" dirty="0" smtClean="0">
                <a:solidFill>
                  <a:srgbClr val="FF0000"/>
                </a:solidFill>
                <a:latin typeface="PadmaOMJ" pitchFamily="2" charset="0"/>
                <a:cs typeface="PadmaOMJ" pitchFamily="2" charset="0"/>
              </a:rPr>
              <a:t>বা</a:t>
            </a:r>
            <a:r>
              <a:rPr lang="bn-BD" sz="13800" dirty="0" smtClean="0">
                <a:solidFill>
                  <a:srgbClr val="0070C0"/>
                </a:solidFill>
                <a:latin typeface="PadmaOMJ" pitchFamily="2" charset="0"/>
                <a:cs typeface="PadmaOMJ" pitchFamily="2" charset="0"/>
              </a:rPr>
              <a:t>দ</a:t>
            </a:r>
            <a:endParaRPr lang="en-US" sz="13800" dirty="0">
              <a:solidFill>
                <a:srgbClr val="0070C0"/>
              </a:solidFill>
              <a:latin typeface="PadmaOMJ" pitchFamily="2" charset="0"/>
              <a:cs typeface="PadmaOMJ" pitchFamily="2" charset="0"/>
            </a:endParaRPr>
          </a:p>
        </p:txBody>
      </p:sp>
      <p:pic>
        <p:nvPicPr>
          <p:cNvPr id="24578" name="Picture 2" descr="F:\Containt-Six-Ten\ata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651660"/>
            <a:ext cx="7772400" cy="4206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341</TotalTime>
  <Words>227</Words>
  <Application>Microsoft Office PowerPoint</Application>
  <PresentationFormat>On-screen Show (4:3)</PresentationFormat>
  <Paragraphs>41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Trek</vt:lpstr>
      <vt:lpstr>Package</vt:lpstr>
      <vt:lpstr>Slide 1</vt:lpstr>
      <vt:lpstr>শিক্ষক পরিচিতি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একক কাজ</vt:lpstr>
      <vt:lpstr>দলীয় কাজ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Haider</dc:creator>
  <cp:lastModifiedBy>Milton</cp:lastModifiedBy>
  <cp:revision>86</cp:revision>
  <dcterms:created xsi:type="dcterms:W3CDTF">2012-11-30T03:41:25Z</dcterms:created>
  <dcterms:modified xsi:type="dcterms:W3CDTF">2013-10-22T16:36:44Z</dcterms:modified>
</cp:coreProperties>
</file>